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8" r:id="rId3"/>
    <p:sldId id="267" r:id="rId4"/>
    <p:sldId id="286" r:id="rId5"/>
    <p:sldId id="257" r:id="rId6"/>
    <p:sldId id="262" r:id="rId7"/>
    <p:sldId id="284" r:id="rId8"/>
    <p:sldId id="263" r:id="rId9"/>
    <p:sldId id="264" r:id="rId10"/>
    <p:sldId id="269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t Wallowy" initials="BW" lastIdx="1" clrIdx="0"/>
  <p:cmAuthor id="2" name="Schaefer, Anna" initials="AS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315F"/>
    <a:srgbClr val="D2D755"/>
    <a:srgbClr val="717D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68" autoAdjust="0"/>
    <p:restoredTop sz="87918" autoAdjust="0"/>
  </p:normalViewPr>
  <p:slideViewPr>
    <p:cSldViewPr snapToGrid="0">
      <p:cViewPr varScale="1">
        <p:scale>
          <a:sx n="64" d="100"/>
          <a:sy n="64" d="100"/>
        </p:scale>
        <p:origin x="955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2632" y="1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C403C609-F237-364A-8CF8-6CBDC5D9C7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B33B51D-EB30-9A4E-9794-E29DCA45B08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9D104-9C90-9D40-9740-D80E2F58C92D}" type="datetimeFigureOut">
              <a:rPr lang="de-DE" smtClean="0"/>
              <a:t>10.05.2022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6D5F18D-4A8B-804C-8DE1-9CE7AD8B15A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1A4877E-CA0D-3843-B455-385FCB9CCDF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296D41-1E54-9C49-9386-15F9E9D10F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7247232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F8693-38CD-481C-8D50-4D451E2815D2}" type="datetimeFigureOut">
              <a:rPr lang="de-DE" smtClean="0"/>
              <a:pPr/>
              <a:t>10.05.2022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BBD850-F4A2-4FBC-BCD1-1A11AB1F901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8745017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BD850-F4A2-4FBC-BCD1-1A11AB1F9017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BEBF468-F99B-FC4B-B153-4E807EA3902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Kopfzeilenplatzhalter 5">
            <a:extLst>
              <a:ext uri="{FF2B5EF4-FFF2-40B4-BE49-F238E27FC236}">
                <a16:creationId xmlns:a16="http://schemas.microsoft.com/office/drawing/2014/main" id="{3E7FDDAF-49F6-0941-A9CF-D82F07298D43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780955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BD850-F4A2-4FBC-BCD1-1A11AB1F9017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95775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BD850-F4A2-4FBC-BCD1-1A11AB1F9017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1159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BD850-F4A2-4FBC-BCD1-1A11AB1F9017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376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BD850-F4A2-4FBC-BCD1-1A11AB1F9017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8533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BD850-F4A2-4FBC-BCD1-1A11AB1F9017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8533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BD850-F4A2-4FBC-BCD1-1A11AB1F9017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0631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BD850-F4A2-4FBC-BCD1-1A11AB1F9017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5243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BD850-F4A2-4FBC-BCD1-1A11AB1F9017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46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BD850-F4A2-4FBC-BCD1-1A11AB1F9017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41593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BBD850-F4A2-4FBC-BCD1-1A11AB1F9017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4074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CD0F7D-70C6-A940-AF3C-CC20B852FE01}" type="datetime1">
              <a:rPr lang="de-DE" smtClean="0"/>
              <a:t>10.05.2022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AC29-0532-4685-9908-945631F8EAE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5CBCC53-FF35-484D-8349-B1C576013C6C}"/>
              </a:ext>
            </a:extLst>
          </p:cNvPr>
          <p:cNvSpPr/>
          <p:nvPr userDrawn="1"/>
        </p:nvSpPr>
        <p:spPr>
          <a:xfrm>
            <a:off x="10792" y="6097517"/>
            <a:ext cx="9144000" cy="771253"/>
          </a:xfrm>
          <a:prstGeom prst="rect">
            <a:avLst/>
          </a:prstGeom>
          <a:solidFill>
            <a:srgbClr val="5931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9" name="Picture 2" descr="P:\HB5_MARKETING\HB5_OEA_LOGOS\HB5_OEA_LOGOS_AB-1_JUNO\HB-G+G_JU-NO_LOGOs_ab-2021-11-01_ORIG\HB-G+G_JU-NO_LOGOs_2021-11-01_ORIG_Sonderformate\HB-G+G_JuNo_LOGOs_2021-11-01_ORIG_Schrift-weiss_transp_b-1200-px.gif">
            <a:extLst>
              <a:ext uri="{FF2B5EF4-FFF2-40B4-BE49-F238E27FC236}">
                <a16:creationId xmlns:a16="http://schemas.microsoft.com/office/drawing/2014/main" id="{B0135657-C820-5946-9C88-A260048E779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761" y="6095603"/>
            <a:ext cx="1146387" cy="7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Gerader Verbinder 10">
            <a:extLst>
              <a:ext uri="{FF2B5EF4-FFF2-40B4-BE49-F238E27FC236}">
                <a16:creationId xmlns:a16="http://schemas.microsoft.com/office/drawing/2014/main" id="{B1779649-94B8-404D-BCC8-1262BACB1F40}"/>
              </a:ext>
            </a:extLst>
          </p:cNvPr>
          <p:cNvCxnSpPr/>
          <p:nvPr userDrawn="1"/>
        </p:nvCxnSpPr>
        <p:spPr>
          <a:xfrm>
            <a:off x="0" y="6096551"/>
            <a:ext cx="9144000" cy="0"/>
          </a:xfrm>
          <a:prstGeom prst="line">
            <a:avLst/>
          </a:prstGeom>
          <a:ln w="63500">
            <a:solidFill>
              <a:srgbClr val="D2D7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4685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ACB14-41E8-9E4A-AE37-21D1A41E8A31}" type="datetime1">
              <a:rPr lang="de-DE" smtClean="0"/>
              <a:t>10.05.2022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AC29-0532-4685-9908-945631F8EAE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0843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99ADB-4FE5-9A43-A358-88B73EECE79E}" type="datetime1">
              <a:rPr lang="de-DE" smtClean="0"/>
              <a:t>10.05.2022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AC29-0532-4685-9908-945631F8EAE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0934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52341-6231-5A46-9298-107EB5BBF2C4}" type="datetime1">
              <a:rPr lang="de-DE" smtClean="0"/>
              <a:t>10.05.2022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AC29-0532-4685-9908-945631F8EAE6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1666290-8F16-564E-A78C-33C987A6A695}"/>
              </a:ext>
            </a:extLst>
          </p:cNvPr>
          <p:cNvSpPr/>
          <p:nvPr userDrawn="1"/>
        </p:nvSpPr>
        <p:spPr>
          <a:xfrm>
            <a:off x="10792" y="6097517"/>
            <a:ext cx="9144000" cy="771253"/>
          </a:xfrm>
          <a:prstGeom prst="rect">
            <a:avLst/>
          </a:prstGeom>
          <a:solidFill>
            <a:srgbClr val="5931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0" name="Picture 2" descr="P:\HB5_MARKETING\HB5_OEA_LOGOS\HB5_OEA_LOGOS_AB-1_JUNO\HB-G+G_JU-NO_LOGOs_ab-2021-11-01_ORIG\HB-G+G_JU-NO_LOGOs_2021-11-01_ORIG_Sonderformate\HB-G+G_JuNo_LOGOs_2021-11-01_ORIG_Schrift-weiss_transp_b-1200-px.gif">
            <a:extLst>
              <a:ext uri="{FF2B5EF4-FFF2-40B4-BE49-F238E27FC236}">
                <a16:creationId xmlns:a16="http://schemas.microsoft.com/office/drawing/2014/main" id="{CF03BE1F-6269-BB43-AE12-A6A79DF69BB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019" y="6107702"/>
            <a:ext cx="1068749" cy="73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Gerader Verbinder 10">
            <a:extLst>
              <a:ext uri="{FF2B5EF4-FFF2-40B4-BE49-F238E27FC236}">
                <a16:creationId xmlns:a16="http://schemas.microsoft.com/office/drawing/2014/main" id="{CA2F3B1B-8B61-BD48-8CE5-24FC6E75F55C}"/>
              </a:ext>
            </a:extLst>
          </p:cNvPr>
          <p:cNvCxnSpPr/>
          <p:nvPr userDrawn="1"/>
        </p:nvCxnSpPr>
        <p:spPr>
          <a:xfrm>
            <a:off x="0" y="6096551"/>
            <a:ext cx="9144000" cy="0"/>
          </a:xfrm>
          <a:prstGeom prst="line">
            <a:avLst/>
          </a:prstGeom>
          <a:ln w="63500">
            <a:solidFill>
              <a:srgbClr val="D2D7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4313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0CE3-D16F-FF46-9F18-99BA826C5537}" type="datetime1">
              <a:rPr lang="de-DE" smtClean="0"/>
              <a:t>10.05.2022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AC29-0532-4685-9908-945631F8EAE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5627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DF0E3C9-F2BC-F04D-966F-456BEA59FF9E}" type="datetime1">
              <a:rPr lang="de-DE" smtClean="0"/>
              <a:t>10.05.2022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AC29-0532-4685-9908-945631F8EAE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4785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31B1B-DCF0-AE47-BE77-D2DBC1A70FB8}" type="datetime1">
              <a:rPr lang="de-DE" smtClean="0"/>
              <a:t>10.05.2022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AC29-0532-4685-9908-945631F8EAE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9831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DD926-4AB5-6841-8D62-9BDF0EA9D774}" type="datetime1">
              <a:rPr lang="de-DE" smtClean="0"/>
              <a:t>10.05.2022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AC29-0532-4685-9908-945631F8EAE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0342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46017-68ED-174A-99AB-E03C5858EA03}" type="datetime1">
              <a:rPr lang="de-DE" smtClean="0"/>
              <a:t>10.05.2022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AC29-0532-4685-9908-945631F8EAE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0055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D866F-EA1D-5E4B-AB16-35940FA4D7D9}" type="datetime1">
              <a:rPr lang="de-DE" smtClean="0"/>
              <a:t>10.05.2022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AC29-0532-4685-9908-945631F8EAE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6455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9D514-D5B2-6D41-88EB-AD6D313F01BE}" type="datetime1">
              <a:rPr lang="de-DE" smtClean="0"/>
              <a:t>10.05.2022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2AC29-0532-4685-9908-945631F8EAE6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4299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17D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2F916703-821F-A740-9955-F95503B55B71}" type="datetime1">
              <a:rPr lang="de-DE" smtClean="0"/>
              <a:t>10.05.2022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F82AC29-0532-4685-9908-945631F8EAE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137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4903BB4-83AE-4927-B731-4548B57F84C4}"/>
              </a:ext>
            </a:extLst>
          </p:cNvPr>
          <p:cNvSpPr/>
          <p:nvPr/>
        </p:nvSpPr>
        <p:spPr>
          <a:xfrm>
            <a:off x="0" y="0"/>
            <a:ext cx="9144000" cy="5124590"/>
          </a:xfrm>
          <a:prstGeom prst="rect">
            <a:avLst/>
          </a:prstGeom>
          <a:solidFill>
            <a:srgbClr val="717D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47771F7-BAC1-4D62-A54A-A043B49CB86A}"/>
              </a:ext>
            </a:extLst>
          </p:cNvPr>
          <p:cNvSpPr/>
          <p:nvPr/>
        </p:nvSpPr>
        <p:spPr>
          <a:xfrm>
            <a:off x="0" y="5170738"/>
            <a:ext cx="9144000" cy="1675239"/>
          </a:xfrm>
          <a:prstGeom prst="rect">
            <a:avLst/>
          </a:prstGeom>
          <a:solidFill>
            <a:srgbClr val="5931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BDD5F0A-A914-4D2C-8C24-0C8A318C5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289353"/>
            <a:ext cx="9144000" cy="4719003"/>
          </a:xfrm>
        </p:spPr>
        <p:txBody>
          <a:bodyPr>
            <a:normAutofit fontScale="90000"/>
          </a:bodyPr>
          <a:lstStyle/>
          <a:p>
            <a:br>
              <a:rPr lang="de-DE" sz="6600" b="1" dirty="0">
                <a:solidFill>
                  <a:schemeClr val="bg1"/>
                </a:solidFill>
              </a:rPr>
            </a:br>
            <a:r>
              <a:rPr lang="de-DE" sz="6600" b="1" dirty="0">
                <a:solidFill>
                  <a:schemeClr val="bg1"/>
                </a:solidFill>
              </a:rPr>
              <a:t>Das Kinder- und Jugendgesetz der Nordkirche (KJG)</a:t>
            </a:r>
            <a:br>
              <a:rPr lang="de-DE" sz="6600" b="1" dirty="0">
                <a:solidFill>
                  <a:schemeClr val="bg1"/>
                </a:solidFill>
              </a:rPr>
            </a:br>
            <a:br>
              <a:rPr lang="de-DE" sz="6600" b="1" dirty="0">
                <a:solidFill>
                  <a:schemeClr val="bg1"/>
                </a:solidFill>
              </a:rPr>
            </a:br>
            <a:endParaRPr lang="de-DE" sz="9600" b="1" dirty="0">
              <a:solidFill>
                <a:schemeClr val="bg1"/>
              </a:solidFill>
            </a:endParaRPr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33EDE187-028C-41E2-B8A8-39304E8443CC}"/>
              </a:ext>
            </a:extLst>
          </p:cNvPr>
          <p:cNvCxnSpPr/>
          <p:nvPr/>
        </p:nvCxnSpPr>
        <p:spPr>
          <a:xfrm>
            <a:off x="0" y="5152081"/>
            <a:ext cx="9144000" cy="0"/>
          </a:xfrm>
          <a:prstGeom prst="line">
            <a:avLst/>
          </a:prstGeom>
          <a:ln w="63500">
            <a:solidFill>
              <a:srgbClr val="D2D7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P:\HB5_MARKETING\HB5_OEA_LOGOS\HB5_OEA_LOGOS_AB-1_JUNO\HB-G+G_JU-NO_LOGOs_ab-2021-11-01_ORIG\HB-G+G_JU-NO_LOGOs_2021-11-01_ORIG_Sonderformate\HB-G+G_JuNo_LOGOs_2021-11-01_ORIG_Schrift-weiss_transp_b-1200-px.gif">
            <a:extLst>
              <a:ext uri="{FF2B5EF4-FFF2-40B4-BE49-F238E27FC236}">
                <a16:creationId xmlns:a16="http://schemas.microsoft.com/office/drawing/2014/main" id="{7A52BFEE-1596-EA49-9513-A0571AAA7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012" y="5456511"/>
            <a:ext cx="1603425" cy="1103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216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9332" y="130948"/>
            <a:ext cx="8045329" cy="1076812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Was ist neu/ rechtlich geregelt?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2891" y="1021394"/>
            <a:ext cx="8558213" cy="4444511"/>
          </a:xfrm>
        </p:spPr>
        <p:txBody>
          <a:bodyPr>
            <a:no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Konzepte für die Arbeit mit Kindern, Jugendlichen und jungen Erwachsenen auf allen Ebenen</a:t>
            </a:r>
          </a:p>
          <a:p>
            <a:r>
              <a:rPr lang="de-DE" dirty="0">
                <a:solidFill>
                  <a:schemeClr val="bg1"/>
                </a:solidFill>
              </a:rPr>
              <a:t>Initiativrecht (§6)</a:t>
            </a:r>
          </a:p>
          <a:p>
            <a:r>
              <a:rPr lang="de-DE" dirty="0">
                <a:solidFill>
                  <a:schemeClr val="bg1"/>
                </a:solidFill>
              </a:rPr>
              <a:t>Konvent der Mitarbeitenden in der Arbeit mit Kindern, Jugendlichen und jungen Erwachsenen (§16)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Entsendung von Ehrenamtlichen durch Beschluss des KGR</a:t>
            </a:r>
          </a:p>
          <a:p>
            <a:r>
              <a:rPr lang="de-DE" dirty="0">
                <a:solidFill>
                  <a:schemeClr val="bg1"/>
                </a:solidFill>
              </a:rPr>
              <a:t>Folgenabschätzung (§20)</a:t>
            </a:r>
          </a:p>
          <a:p>
            <a:r>
              <a:rPr lang="de-DE" dirty="0">
                <a:solidFill>
                  <a:schemeClr val="bg1"/>
                </a:solidFill>
              </a:rPr>
              <a:t>Konferenz der Kinder- und Jugendwerke (§21)</a:t>
            </a:r>
          </a:p>
          <a:p>
            <a:r>
              <a:rPr lang="de-DE" dirty="0">
                <a:solidFill>
                  <a:schemeClr val="bg1"/>
                </a:solidFill>
              </a:rPr>
              <a:t>Alle Mitwirkende sind Teil der evangelischen Jugendverbandsarbeit im Sinne der Regelungen des SGB VIII</a:t>
            </a:r>
          </a:p>
          <a:p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58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5646" y="1433987"/>
            <a:ext cx="8045329" cy="1076812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Handreichung zum Kinder- und Jugendgesetz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auf 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www.junge-nordkirche.de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1462" y="1441939"/>
            <a:ext cx="8558213" cy="44445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52341-6231-5A46-9298-107EB5BBF2C4}" type="datetime1">
              <a:rPr lang="de-DE" smtClean="0"/>
              <a:t>10.05.2022</a:t>
            </a:fld>
            <a:endParaRPr lang="de-DE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CA96B10D-A0AE-759B-4535-952AB13EA78A}"/>
              </a:ext>
            </a:extLst>
          </p:cNvPr>
          <p:cNvSpPr txBox="1">
            <a:spLocks/>
          </p:cNvSpPr>
          <p:nvPr/>
        </p:nvSpPr>
        <p:spPr>
          <a:xfrm>
            <a:off x="423862" y="1594339"/>
            <a:ext cx="8558213" cy="44445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DE79A89-FB2A-423F-8B36-11580686F9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470" y="3387811"/>
            <a:ext cx="2546668" cy="257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382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0021" y="365127"/>
            <a:ext cx="8045329" cy="1933230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§ 12 Verfassung der Evangelisch-Lutherischen Kirche in Norddeutschland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1462" y="2483425"/>
            <a:ext cx="8558213" cy="22244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</a:rPr>
              <a:t>Kinder und Jugendliche sind in allen Belangen, die ihre Lebenswelt in der Kirche betreffen, an der Entscheidungsfindung in angemessener und altersgerechter Form zu beteiligen.</a:t>
            </a:r>
          </a:p>
          <a:p>
            <a:pPr marL="0" indent="0">
              <a:buNone/>
            </a:pPr>
            <a:r>
              <a:rPr lang="de-DE" sz="2200" dirty="0">
                <a:solidFill>
                  <a:schemeClr val="bg1"/>
                </a:solidFill>
              </a:rPr>
              <a:t>(Januar 2012)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CA96B10D-A0AE-759B-4535-952AB13EA78A}"/>
              </a:ext>
            </a:extLst>
          </p:cNvPr>
          <p:cNvSpPr txBox="1">
            <a:spLocks/>
          </p:cNvSpPr>
          <p:nvPr/>
        </p:nvSpPr>
        <p:spPr>
          <a:xfrm>
            <a:off x="423862" y="1594339"/>
            <a:ext cx="8558213" cy="44445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467FADA-6FDF-8A91-76E2-A52FD040E5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022" y="3965941"/>
            <a:ext cx="1210960" cy="207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042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0021" y="365127"/>
            <a:ext cx="8045329" cy="1076812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Entstehung des KJG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1462" y="1441939"/>
            <a:ext cx="8558213" cy="44445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CA96B10D-A0AE-759B-4535-952AB13EA78A}"/>
              </a:ext>
            </a:extLst>
          </p:cNvPr>
          <p:cNvSpPr txBox="1">
            <a:spLocks/>
          </p:cNvSpPr>
          <p:nvPr/>
        </p:nvSpPr>
        <p:spPr>
          <a:xfrm>
            <a:off x="423862" y="1594339"/>
            <a:ext cx="8558213" cy="44445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386D1C4-09B7-0944-5108-71E3D37D24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075" y="0"/>
            <a:ext cx="2819400" cy="1614334"/>
          </a:xfrm>
          <a:prstGeom prst="rect">
            <a:avLst/>
          </a:prstGeom>
        </p:spPr>
      </p:pic>
      <p:sp>
        <p:nvSpPr>
          <p:cNvPr id="8" name="Inhaltsplatzhalter 2"/>
          <p:cNvSpPr txBox="1">
            <a:spLocks/>
          </p:cNvSpPr>
          <p:nvPr/>
        </p:nvSpPr>
        <p:spPr>
          <a:xfrm>
            <a:off x="570034" y="133325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bg1"/>
                </a:solidFill>
              </a:rPr>
              <a:t>2012 fusionierte die Nordkirche</a:t>
            </a:r>
          </a:p>
          <a:p>
            <a:r>
              <a:rPr lang="de-DE" dirty="0">
                <a:solidFill>
                  <a:schemeClr val="bg1"/>
                </a:solidFill>
              </a:rPr>
              <a:t>2013 Start der Erarbeitung einer neuen Ordnung für die Arbeit mit Kindern und Jugendlichen</a:t>
            </a:r>
          </a:p>
          <a:p>
            <a:r>
              <a:rPr lang="de-DE" dirty="0">
                <a:solidFill>
                  <a:schemeClr val="bg1"/>
                </a:solidFill>
              </a:rPr>
              <a:t>2016 Scheitern des Vorschlags in der Synode</a:t>
            </a:r>
          </a:p>
          <a:p>
            <a:r>
              <a:rPr lang="de-DE" dirty="0">
                <a:solidFill>
                  <a:schemeClr val="bg1"/>
                </a:solidFill>
              </a:rPr>
              <a:t>Sept. 2020 – Erstellung eines Eckpunktepapiers 	  	  durch die Vordenker Gruppe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		    Resonanzgruppen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9" name="Pfeil nach unten 8"/>
          <p:cNvSpPr/>
          <p:nvPr/>
        </p:nvSpPr>
        <p:spPr>
          <a:xfrm>
            <a:off x="3821723" y="4103077"/>
            <a:ext cx="386862" cy="445477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 nach unten 9"/>
          <p:cNvSpPr/>
          <p:nvPr/>
        </p:nvSpPr>
        <p:spPr>
          <a:xfrm>
            <a:off x="3821723" y="5239116"/>
            <a:ext cx="386862" cy="445477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032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0021" y="365127"/>
            <a:ext cx="8045329" cy="1076812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Entstehung des KJG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1462" y="1441939"/>
            <a:ext cx="8558213" cy="44445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CA96B10D-A0AE-759B-4535-952AB13EA78A}"/>
              </a:ext>
            </a:extLst>
          </p:cNvPr>
          <p:cNvSpPr txBox="1">
            <a:spLocks/>
          </p:cNvSpPr>
          <p:nvPr/>
        </p:nvSpPr>
        <p:spPr>
          <a:xfrm>
            <a:off x="423862" y="1594339"/>
            <a:ext cx="8558213" cy="44445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386D1C4-09B7-0944-5108-71E3D37D24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075" y="0"/>
            <a:ext cx="2819400" cy="1614334"/>
          </a:xfrm>
          <a:prstGeom prst="rect">
            <a:avLst/>
          </a:prstGeom>
        </p:spPr>
      </p:pic>
      <p:sp>
        <p:nvSpPr>
          <p:cNvPr id="8" name="Inhaltsplatzhalter 2"/>
          <p:cNvSpPr txBox="1">
            <a:spLocks/>
          </p:cNvSpPr>
          <p:nvPr/>
        </p:nvSpPr>
        <p:spPr>
          <a:xfrm>
            <a:off x="570034" y="133325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9" name="Pfeil nach unten 8"/>
          <p:cNvSpPr/>
          <p:nvPr/>
        </p:nvSpPr>
        <p:spPr>
          <a:xfrm>
            <a:off x="3556053" y="1915931"/>
            <a:ext cx="386862" cy="445477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 nach unten 9"/>
          <p:cNvSpPr/>
          <p:nvPr/>
        </p:nvSpPr>
        <p:spPr>
          <a:xfrm>
            <a:off x="3556053" y="3206430"/>
            <a:ext cx="386862" cy="445477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/>
          <p:cNvSpPr txBox="1"/>
          <p:nvPr/>
        </p:nvSpPr>
        <p:spPr>
          <a:xfrm>
            <a:off x="609598" y="1594339"/>
            <a:ext cx="821787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800" dirty="0">
              <a:solidFill>
                <a:schemeClr val="bg1"/>
              </a:solidFill>
            </a:endParaRPr>
          </a:p>
          <a:p>
            <a:endParaRPr lang="de-DE" sz="2800" dirty="0">
              <a:solidFill>
                <a:schemeClr val="bg1"/>
              </a:solidFill>
            </a:endParaRPr>
          </a:p>
          <a:p>
            <a:r>
              <a:rPr lang="de-DE" sz="2800" dirty="0">
                <a:solidFill>
                  <a:schemeClr val="bg1"/>
                </a:solidFill>
              </a:rPr>
              <a:t>Aus dem Eckpunktepapier wird ein Gesetzesentwurf</a:t>
            </a:r>
          </a:p>
          <a:p>
            <a:endParaRPr lang="de-DE" sz="2800" dirty="0">
              <a:solidFill>
                <a:schemeClr val="bg1"/>
              </a:solidFill>
            </a:endParaRPr>
          </a:p>
          <a:p>
            <a:r>
              <a:rPr lang="de-DE" sz="2800" dirty="0">
                <a:solidFill>
                  <a:schemeClr val="bg1"/>
                </a:solidFill>
              </a:rPr>
              <a:t>	</a:t>
            </a:r>
          </a:p>
          <a:p>
            <a:r>
              <a:rPr lang="de-DE" sz="2800" dirty="0">
                <a:solidFill>
                  <a:schemeClr val="bg1"/>
                </a:solidFill>
              </a:rPr>
              <a:t>	Gremienlauf (LKA und Kirchenleitung)</a:t>
            </a:r>
          </a:p>
          <a:p>
            <a:endParaRPr lang="de-DE" sz="28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bg1"/>
                </a:solidFill>
              </a:rPr>
              <a:t>Sept. 2021 Gesetzesbeschluss in der Landessynode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solidFill>
                  <a:schemeClr val="bg1"/>
                </a:solidFill>
              </a:rPr>
              <a:t>Nov. 2021 Das Gesetz tritt in Kraft</a:t>
            </a:r>
          </a:p>
          <a:p>
            <a:endParaRPr lang="de-D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63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1834" y="389840"/>
            <a:ext cx="7886700" cy="1076812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KJG konkret 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D576F5B3-433A-A6B2-4757-A12456B7D8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97"/>
          <a:stretch/>
        </p:blipFill>
        <p:spPr>
          <a:xfrm>
            <a:off x="4380470" y="307994"/>
            <a:ext cx="3144794" cy="3087793"/>
          </a:xfrm>
          <a:prstGeom prst="triangle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722870" y="3577281"/>
            <a:ext cx="805660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>
                <a:solidFill>
                  <a:schemeClr val="bg1"/>
                </a:solidFill>
              </a:rPr>
              <a:t>Kinder, Jugendliche und junge Erwachsene werden durch dieses Kirchengesetz als Expertinnen und Experten ihrer eigenen Lebenswelt angenommen.</a:t>
            </a:r>
          </a:p>
          <a:p>
            <a:r>
              <a:rPr lang="de-DE" sz="2200" dirty="0">
                <a:solidFill>
                  <a:schemeClr val="bg1"/>
                </a:solidFill>
              </a:rPr>
              <a:t>Ihre Partizipation wird in allen Bezügen überall dort, wo die kirchliche Arbeit (auch) [ihre] Belange berührt, ermöglicht und als Recht verankert.</a:t>
            </a:r>
          </a:p>
          <a:p>
            <a:r>
              <a:rPr lang="de-DE" sz="1400" dirty="0">
                <a:solidFill>
                  <a:schemeClr val="bg1"/>
                </a:solidFill>
              </a:rPr>
              <a:t>(Vgl. Präambel des KJG)</a:t>
            </a:r>
          </a:p>
        </p:txBody>
      </p:sp>
    </p:spTree>
    <p:extLst>
      <p:ext uri="{BB962C8B-B14F-4D97-AF65-F5344CB8AC3E}">
        <p14:creationId xmlns:p14="http://schemas.microsoft.com/office/powerpoint/2010/main" val="988242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76812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Grundsätze </a:t>
            </a:r>
            <a:r>
              <a:rPr lang="de-DE" sz="2200" dirty="0">
                <a:solidFill>
                  <a:schemeClr val="bg1"/>
                </a:solidFill>
              </a:rPr>
              <a:t>(Vgl. §3 KJG)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0021" y="1441938"/>
            <a:ext cx="7886700" cy="4515950"/>
          </a:xfrm>
        </p:spPr>
        <p:txBody>
          <a:bodyPr>
            <a:normAutofit/>
          </a:bodyPr>
          <a:lstStyle/>
          <a:p>
            <a:pPr>
              <a:buFont typeface="Symbol" pitchFamily="2" charset="2"/>
              <a:buChar char="Þ"/>
            </a:pPr>
            <a:r>
              <a:rPr lang="de-DE" sz="3200" dirty="0">
                <a:solidFill>
                  <a:schemeClr val="bg1"/>
                </a:solidFill>
              </a:rPr>
              <a:t>Selbstorganisation und Mitgestaltung</a:t>
            </a:r>
          </a:p>
          <a:p>
            <a:pPr>
              <a:buFont typeface="Symbol" pitchFamily="2" charset="2"/>
              <a:buChar char="Þ"/>
            </a:pPr>
            <a:r>
              <a:rPr lang="de-DE" sz="3200" dirty="0">
                <a:solidFill>
                  <a:schemeClr val="bg1"/>
                </a:solidFill>
              </a:rPr>
              <a:t>Angemessene und altersgerechte Form der Entscheidungsfindung</a:t>
            </a:r>
          </a:p>
          <a:p>
            <a:pPr>
              <a:buFont typeface="Symbol" pitchFamily="2" charset="2"/>
              <a:buChar char="Þ"/>
            </a:pPr>
            <a:r>
              <a:rPr lang="de-DE" sz="3200" dirty="0">
                <a:solidFill>
                  <a:schemeClr val="bg1"/>
                </a:solidFill>
              </a:rPr>
              <a:t>Information über Belange</a:t>
            </a:r>
          </a:p>
          <a:p>
            <a:pPr>
              <a:buFont typeface="Symbol" pitchFamily="2" charset="2"/>
              <a:buChar char="Þ"/>
            </a:pPr>
            <a:r>
              <a:rPr lang="de-DE" sz="3200" dirty="0">
                <a:solidFill>
                  <a:schemeClr val="bg1"/>
                </a:solidFill>
              </a:rPr>
              <a:t>Beteiligung in Bezug auf:</a:t>
            </a:r>
          </a:p>
          <a:p>
            <a:pPr lvl="1">
              <a:buFont typeface="Symbol" pitchFamily="2" charset="2"/>
              <a:buChar char="Þ"/>
            </a:pPr>
            <a:r>
              <a:rPr lang="de-DE" dirty="0">
                <a:solidFill>
                  <a:schemeClr val="bg1"/>
                </a:solidFill>
              </a:rPr>
              <a:t>Inhalt und Konzept</a:t>
            </a:r>
          </a:p>
          <a:p>
            <a:pPr lvl="1">
              <a:buFont typeface="Symbol" pitchFamily="2" charset="2"/>
              <a:buChar char="Þ"/>
            </a:pPr>
            <a:r>
              <a:rPr lang="de-DE" dirty="0">
                <a:solidFill>
                  <a:schemeClr val="bg1"/>
                </a:solidFill>
              </a:rPr>
              <a:t>Raum, Sach- und Finanzmittel</a:t>
            </a:r>
          </a:p>
          <a:p>
            <a:pPr lvl="1">
              <a:buFont typeface="Symbol" pitchFamily="2" charset="2"/>
              <a:buChar char="Þ"/>
            </a:pPr>
            <a:r>
              <a:rPr lang="de-DE" dirty="0">
                <a:solidFill>
                  <a:schemeClr val="bg1"/>
                </a:solidFill>
              </a:rPr>
              <a:t>Personalentscheidungen</a:t>
            </a:r>
          </a:p>
          <a:p>
            <a:pPr lvl="1">
              <a:buFont typeface="Symbol" pitchFamily="2" charset="2"/>
              <a:buChar char="Þ"/>
            </a:pP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84FA009-3D35-1EEA-CC84-B83A16BCB7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914" y="3739746"/>
            <a:ext cx="2879124" cy="228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162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0021" y="365127"/>
            <a:ext cx="8045329" cy="1076812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Beteiligungsformen </a:t>
            </a:r>
            <a:r>
              <a:rPr lang="de-DE" sz="2200" dirty="0">
                <a:solidFill>
                  <a:schemeClr val="bg1"/>
                </a:solidFill>
              </a:rPr>
              <a:t>(Vgl. §3 und §4 KJG)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1462" y="1441939"/>
            <a:ext cx="8558213" cy="4444511"/>
          </a:xfrm>
        </p:spPr>
        <p:txBody>
          <a:bodyPr>
            <a:no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vielfältig </a:t>
            </a:r>
          </a:p>
          <a:p>
            <a:r>
              <a:rPr lang="de-DE" dirty="0">
                <a:solidFill>
                  <a:schemeClr val="bg1"/>
                </a:solidFill>
              </a:rPr>
              <a:t>geschlechtersensibel </a:t>
            </a:r>
          </a:p>
          <a:p>
            <a:r>
              <a:rPr lang="de-DE" dirty="0">
                <a:solidFill>
                  <a:schemeClr val="bg1"/>
                </a:solidFill>
              </a:rPr>
              <a:t>inklusiv </a:t>
            </a:r>
          </a:p>
          <a:p>
            <a:r>
              <a:rPr lang="de-DE" dirty="0">
                <a:solidFill>
                  <a:schemeClr val="bg1"/>
                </a:solidFill>
              </a:rPr>
              <a:t>situations- und altersangemessen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>
                <a:solidFill>
                  <a:schemeClr val="bg1"/>
                </a:solidFill>
              </a:rPr>
              <a:t>Erreichbarkeit der Vielfalt</a:t>
            </a:r>
          </a:p>
          <a:p>
            <a:endParaRPr lang="de-DE" dirty="0">
              <a:solidFill>
                <a:schemeClr val="bg1"/>
              </a:solidFill>
            </a:endParaRPr>
          </a:p>
          <a:p>
            <a:r>
              <a:rPr lang="de-DE" dirty="0">
                <a:solidFill>
                  <a:schemeClr val="bg1"/>
                </a:solidFill>
              </a:rPr>
              <a:t>§5 (2) beschlossene Regelungen werden verständlich formuliert und für alle Beteiligten in geeigneter Weise veröffentlicht.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28D16E4-56D6-DA00-9323-25775ED1B1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045" y="1488989"/>
            <a:ext cx="3058129" cy="132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85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0021" y="365127"/>
            <a:ext cx="8045329" cy="1076812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Aufgabe der Träger </a:t>
            </a:r>
            <a:r>
              <a:rPr lang="de-DE" sz="2200" dirty="0">
                <a:solidFill>
                  <a:schemeClr val="bg1"/>
                </a:solidFill>
              </a:rPr>
              <a:t>(vgl. §3 und §4 KJG)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5736" y="1306015"/>
            <a:ext cx="8551262" cy="4444511"/>
          </a:xfrm>
        </p:spPr>
        <p:txBody>
          <a:bodyPr>
            <a:noAutofit/>
          </a:bodyPr>
          <a:lstStyle/>
          <a:p>
            <a:r>
              <a:rPr lang="de-DE" sz="2700" dirty="0">
                <a:solidFill>
                  <a:schemeClr val="bg1"/>
                </a:solidFill>
              </a:rPr>
              <a:t>Konzept für die Arbeit mit Kindern, Jugendlichen und jungen Erwachsenen entwickeln und einmal pro Amtszeit evaluieren (§7, §13, §18)</a:t>
            </a:r>
          </a:p>
          <a:p>
            <a:r>
              <a:rPr lang="de-DE" sz="2700" dirty="0">
                <a:solidFill>
                  <a:schemeClr val="bg1"/>
                </a:solidFill>
              </a:rPr>
              <a:t>Kenntnisse und Fähigkeiten zur Wahrnehmung von Beteiligungsrechten vermitteln und zur Verfügung stellen</a:t>
            </a:r>
          </a:p>
          <a:p>
            <a:r>
              <a:rPr lang="de-DE" sz="2700" dirty="0">
                <a:solidFill>
                  <a:schemeClr val="bg1"/>
                </a:solidFill>
              </a:rPr>
              <a:t>Fachliche Begleitung</a:t>
            </a:r>
          </a:p>
          <a:p>
            <a:r>
              <a:rPr lang="de-DE" sz="2700" dirty="0">
                <a:solidFill>
                  <a:schemeClr val="bg1"/>
                </a:solidFill>
              </a:rPr>
              <a:t>Angebote sollen Alters- und Entwicklungsstufen berücksichtigen</a:t>
            </a:r>
          </a:p>
          <a:p>
            <a:r>
              <a:rPr lang="de-DE" sz="2700" dirty="0">
                <a:solidFill>
                  <a:schemeClr val="bg1"/>
                </a:solidFill>
              </a:rPr>
              <a:t>Wahrung des Präventionsgesetzes</a:t>
            </a:r>
          </a:p>
          <a:p>
            <a:r>
              <a:rPr lang="de-DE" sz="2700" dirty="0">
                <a:solidFill>
                  <a:schemeClr val="bg1"/>
                </a:solidFill>
              </a:rPr>
              <a:t>Bildung von Kinder- und Jugendgremien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52341-6231-5A46-9298-107EB5BBF2C4}" type="datetime1">
              <a:rPr lang="de-DE" smtClean="0"/>
              <a:t>10.05.2022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4910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08237" y="956832"/>
            <a:ext cx="8045329" cy="1076812"/>
          </a:xfrm>
        </p:spPr>
        <p:txBody>
          <a:bodyPr>
            <a:noAutofit/>
          </a:bodyPr>
          <a:lstStyle/>
          <a:p>
            <a:r>
              <a:rPr lang="de-DE" sz="3200" dirty="0">
                <a:solidFill>
                  <a:schemeClr val="bg1"/>
                </a:solidFill>
              </a:rPr>
              <a:t>Was tun, wenn Kinder, Jugendliche und junge Erwachsene nicht in der gesetzlich vorgesehenen Form beteiligt werden? </a:t>
            </a:r>
            <a:br>
              <a:rPr lang="de-DE" sz="3200" dirty="0">
                <a:solidFill>
                  <a:schemeClr val="bg1"/>
                </a:solidFill>
              </a:rPr>
            </a:br>
            <a:r>
              <a:rPr lang="de-DE" sz="3200" dirty="0">
                <a:solidFill>
                  <a:schemeClr val="bg1"/>
                </a:solidFill>
              </a:rPr>
              <a:t>(Vgl. §5 (3) und §24)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3897" y="2571234"/>
            <a:ext cx="8633860" cy="24528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200" dirty="0">
                <a:solidFill>
                  <a:schemeClr val="bg1"/>
                </a:solidFill>
              </a:rPr>
              <a:t>			Kirchengemeinde</a:t>
            </a:r>
          </a:p>
          <a:p>
            <a:pPr marL="0" indent="0">
              <a:buNone/>
            </a:pPr>
            <a:endParaRPr lang="de-DE" sz="1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de-DE" sz="2200" dirty="0">
                <a:solidFill>
                  <a:schemeClr val="bg1"/>
                </a:solidFill>
              </a:rPr>
              <a:t>Kinder- und Jugendwerk/ Fachstelle im Kirchenkreis</a:t>
            </a:r>
          </a:p>
          <a:p>
            <a:pPr marL="0" indent="0">
              <a:buNone/>
            </a:pPr>
            <a:endParaRPr lang="de-DE" sz="1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de-DE" sz="2200" dirty="0">
                <a:solidFill>
                  <a:schemeClr val="bg1"/>
                </a:solidFill>
              </a:rPr>
              <a:t>Junge Nordkirche		Landeskirche</a:t>
            </a:r>
          </a:p>
          <a:p>
            <a:pPr marL="0" indent="0">
              <a:buNone/>
            </a:pPr>
            <a:endParaRPr lang="de-DE" sz="1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de-DE" sz="2200" dirty="0">
                <a:solidFill>
                  <a:schemeClr val="bg1"/>
                </a:solidFill>
              </a:rPr>
              <a:t>Hauptbereich</a:t>
            </a:r>
          </a:p>
          <a:p>
            <a:pPr marL="0" indent="0">
              <a:buNone/>
            </a:pPr>
            <a:endParaRPr lang="de-DE" sz="1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de-DE" sz="2200" dirty="0">
                <a:solidFill>
                  <a:schemeClr val="bg1"/>
                </a:solidFill>
              </a:rPr>
              <a:t>Schlichtungsstelle (§24)</a:t>
            </a:r>
          </a:p>
        </p:txBody>
      </p:sp>
      <p:sp>
        <p:nvSpPr>
          <p:cNvPr id="5" name="Pfeil nach unten 4"/>
          <p:cNvSpPr/>
          <p:nvPr/>
        </p:nvSpPr>
        <p:spPr>
          <a:xfrm>
            <a:off x="3793523" y="2971803"/>
            <a:ext cx="142103" cy="395417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Pfeil nach unten 6"/>
          <p:cNvSpPr/>
          <p:nvPr/>
        </p:nvSpPr>
        <p:spPr>
          <a:xfrm>
            <a:off x="996776" y="3698794"/>
            <a:ext cx="150341" cy="395417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Pfeil nach rechts 11"/>
          <p:cNvSpPr/>
          <p:nvPr/>
        </p:nvSpPr>
        <p:spPr>
          <a:xfrm>
            <a:off x="2601097" y="4176584"/>
            <a:ext cx="1285103" cy="166823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Pfeil nach unten 12"/>
          <p:cNvSpPr/>
          <p:nvPr/>
        </p:nvSpPr>
        <p:spPr>
          <a:xfrm>
            <a:off x="996777" y="4450498"/>
            <a:ext cx="150341" cy="395417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Pfeil nach unten 13"/>
          <p:cNvSpPr/>
          <p:nvPr/>
        </p:nvSpPr>
        <p:spPr>
          <a:xfrm>
            <a:off x="995745" y="5187787"/>
            <a:ext cx="150341" cy="395417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035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_JUPFA_NEU__xx_.potx" id="{75BA3CF1-15D4-491D-B7E4-400B48F0635F}" vid="{20468579-3086-45AA-92E4-FF21C41AC908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482</Words>
  <Application>Microsoft Office PowerPoint</Application>
  <PresentationFormat>Bildschirmpräsentation (4:3)</PresentationFormat>
  <Paragraphs>83</Paragraphs>
  <Slides>11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Wingdings</vt:lpstr>
      <vt:lpstr>Office</vt:lpstr>
      <vt:lpstr> Das Kinder- und Jugendgesetz der Nordkirche (KJG)  </vt:lpstr>
      <vt:lpstr>§ 12 Verfassung der Evangelisch-Lutherischen Kirche in Norddeutschland</vt:lpstr>
      <vt:lpstr>Entstehung des KJG</vt:lpstr>
      <vt:lpstr>Entstehung des KJG</vt:lpstr>
      <vt:lpstr>KJG konkret </vt:lpstr>
      <vt:lpstr>Grundsätze (Vgl. §3 KJG)</vt:lpstr>
      <vt:lpstr>Beteiligungsformen (Vgl. §3 und §4 KJG)</vt:lpstr>
      <vt:lpstr>Aufgabe der Träger (vgl. §3 und §4 KJG)</vt:lpstr>
      <vt:lpstr>Was tun, wenn Kinder, Jugendliche und junge Erwachsene nicht in der gesetzlich vorgesehenen Form beteiligt werden?  (Vgl. §5 (3) und §24)</vt:lpstr>
      <vt:lpstr>Was ist neu/ rechtlich geregelt?</vt:lpstr>
      <vt:lpstr>Handreichung zum Kinder- und Jugendgesetz auf  www.junge-nordkirche.de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der Präsentation</dc:title>
  <dc:creator>Klaus Deuber</dc:creator>
  <cp:lastModifiedBy>Spiller, Johanna</cp:lastModifiedBy>
  <cp:revision>198</cp:revision>
  <cp:lastPrinted>2021-11-12T19:43:18Z</cp:lastPrinted>
  <dcterms:created xsi:type="dcterms:W3CDTF">2019-04-20T14:15:15Z</dcterms:created>
  <dcterms:modified xsi:type="dcterms:W3CDTF">2022-05-10T11:37:52Z</dcterms:modified>
</cp:coreProperties>
</file>